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2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6858000" cx="12192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g6gyOF5NugdUzrzkfdiqOYTRI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14C820-D07B-4D7D-8B18-7D4F62B2F13A}">
  <a:tblStyle styleId="{2914C820-D07B-4D7D-8B18-7D4F62B2F1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7DB2B3E9-48DC-408B-9138-395EE821793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rgbClr val="4F81BD">
              <a:alpha val="40000"/>
            </a:srgb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F81BD">
              <a:alpha val="40000"/>
            </a:srgb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4F81BD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-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HelveticaNeue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73" name="Google Shape;17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2f1beec58_0_2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242f1beec58_0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48f74c933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448f74c933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448f74c933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48f74c933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448f74c933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448f74c933_1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23f8502a6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5/12: ATMS Validated - moved from May to Jun 2023; due to the N21 updated ATMS SDR LUT for validated maturity was just implemented on May 12. </a:t>
            </a:r>
            <a:endParaRPr/>
          </a:p>
        </p:txBody>
      </p:sp>
      <p:sp>
        <p:nvSpPr>
          <p:cNvPr id="245" name="Google Shape;245;g223f8502a6a_0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3f8502a6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5/12: 1. OMPS NP ops from Jul to Sep 2023 due to table delivery delayed. 2. MIRS Provisional: moved from Oct to Jun 2023, since the team is expect to do it ahead of time. </a:t>
            </a:r>
            <a:endParaRPr/>
          </a:p>
        </p:txBody>
      </p:sp>
      <p:sp>
        <p:nvSpPr>
          <p:cNvPr id="255" name="Google Shape;255;g223f8502a6a_0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2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24b997d257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24b997d257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224b997d257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2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31"/>
          <p:cNvSpPr/>
          <p:nvPr/>
        </p:nvSpPr>
        <p:spPr>
          <a:xfrm>
            <a:off x="0" y="1"/>
            <a:ext cx="11582400" cy="68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1"/>
          <p:cNvSpPr/>
          <p:nvPr/>
        </p:nvSpPr>
        <p:spPr>
          <a:xfrm flipH="1" rot="10800000">
            <a:off x="0" y="729060"/>
            <a:ext cx="12192000" cy="36576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1"/>
          <p:cNvSpPr txBox="1"/>
          <p:nvPr>
            <p:ph type="title"/>
          </p:nvPr>
        </p:nvSpPr>
        <p:spPr>
          <a:xfrm>
            <a:off x="1727200" y="152400"/>
            <a:ext cx="9855200" cy="493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/>
          <p:nvPr/>
        </p:nvSpPr>
        <p:spPr>
          <a:xfrm>
            <a:off x="304800" y="990600"/>
            <a:ext cx="11582400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txBody>
          <a:bodyPr anchorCtr="0" anchor="ctr" bIns="28550" lIns="57125" spcFirstLastPara="1" rIns="57125" wrap="square" tIns="2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Arial"/>
              <a:buNone/>
            </a:pPr>
            <a:r>
              <a:t/>
            </a:r>
            <a:endParaRPr b="0" i="0" sz="131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2"/>
          <p:cNvSpPr txBox="1"/>
          <p:nvPr>
            <p:ph type="title"/>
          </p:nvPr>
        </p:nvSpPr>
        <p:spPr>
          <a:xfrm>
            <a:off x="1727200" y="152400"/>
            <a:ext cx="8940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13"/>
              <a:buFont typeface="Calibri"/>
              <a:buNone/>
              <a:defRPr b="1" sz="1812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0" name="Google Shape;8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393" y="182880"/>
            <a:ext cx="1547804" cy="6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2"/>
          <p:cNvSpPr txBox="1"/>
          <p:nvPr/>
        </p:nvSpPr>
        <p:spPr>
          <a:xfrm>
            <a:off x="11582401" y="6627168"/>
            <a:ext cx="609603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fld id="{00000000-1234-1234-1234-123412341234}" type="slidenum">
              <a:rPr b="0" i="0" lang="en-US" sz="688" u="none" cap="none" strike="noStrike">
                <a:solidFill>
                  <a:srgbClr val="0594C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688" u="none" cap="none" strike="noStrike">
              <a:solidFill>
                <a:srgbClr val="0594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 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/>
          <p:nvPr>
            <p:ph idx="1" type="body"/>
          </p:nvPr>
        </p:nvSpPr>
        <p:spPr>
          <a:xfrm>
            <a:off x="838200" y="1016035"/>
            <a:ext cx="10515600" cy="5160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683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o"/>
              <a:defRPr sz="22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3"/>
          <p:cNvSpPr txBox="1"/>
          <p:nvPr>
            <p:ph type="title"/>
          </p:nvPr>
        </p:nvSpPr>
        <p:spPr>
          <a:xfrm>
            <a:off x="1270000" y="125241"/>
            <a:ext cx="9652000" cy="8653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Calibri"/>
              <a:buNone/>
              <a:defRPr b="1" sz="2800">
                <a:solidFill>
                  <a:srgbClr val="222A3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3f8502a6a_0_1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23f8502a6a_0_1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223f8502a6a_0_1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3f8502a6a_0_12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223f8502a6a_0_12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g223f8502a6a_0_1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223f8502a6a_0_1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23f8502a6a_0_1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3f8502a6a_0_1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23f8502a6a_0_1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223f8502a6a_0_1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223f8502a6a_0_1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3f8502a6a_0_1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223f8502a6a_0_13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g223f8502a6a_0_13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g223f8502a6a_0_13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223f8502a6a_0_13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223f8502a6a_0_1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3f8502a6a_0_144"/>
          <p:cNvSpPr/>
          <p:nvPr/>
        </p:nvSpPr>
        <p:spPr>
          <a:xfrm>
            <a:off x="5443" y="1898850"/>
            <a:ext cx="115824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23f8502a6a_0_144"/>
          <p:cNvSpPr/>
          <p:nvPr/>
        </p:nvSpPr>
        <p:spPr>
          <a:xfrm>
            <a:off x="5443" y="1953714"/>
            <a:ext cx="11582400" cy="4560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23f8502a6a_0_144"/>
          <p:cNvSpPr txBox="1"/>
          <p:nvPr>
            <p:ph type="title"/>
          </p:nvPr>
        </p:nvSpPr>
        <p:spPr>
          <a:xfrm>
            <a:off x="3663043" y="1956254"/>
            <a:ext cx="7924800" cy="1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94C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594C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g223f8502a6a_0_144"/>
          <p:cNvSpPr txBox="1"/>
          <p:nvPr>
            <p:ph idx="1" type="body"/>
          </p:nvPr>
        </p:nvSpPr>
        <p:spPr>
          <a:xfrm>
            <a:off x="3663043" y="1587954"/>
            <a:ext cx="79248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g223f8502a6a_0_144"/>
          <p:cNvSpPr txBox="1"/>
          <p:nvPr>
            <p:ph idx="10" type="dt"/>
          </p:nvPr>
        </p:nvSpPr>
        <p:spPr>
          <a:xfrm>
            <a:off x="10165443" y="1357122"/>
            <a:ext cx="1422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g223f8502a6a_0_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8000" y="1371600"/>
            <a:ext cx="131445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3f8502a6a_0_151"/>
          <p:cNvSpPr txBox="1"/>
          <p:nvPr>
            <p:ph type="title"/>
          </p:nvPr>
        </p:nvSpPr>
        <p:spPr>
          <a:xfrm>
            <a:off x="831851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223f8502a6a_0_151"/>
          <p:cNvSpPr txBox="1"/>
          <p:nvPr>
            <p:ph idx="1" type="body"/>
          </p:nvPr>
        </p:nvSpPr>
        <p:spPr>
          <a:xfrm>
            <a:off x="831851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g223f8502a6a_0_15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223f8502a6a_0_15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223f8502a6a_0_1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3f8502a6a_0_157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223f8502a6a_0_157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g223f8502a6a_0_157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g223f8502a6a_0_157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g223f8502a6a_0_157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g223f8502a6a_0_15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223f8502a6a_0_15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223f8502a6a_0_1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">
  <p:cSld name="4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3"/>
          <p:cNvSpPr/>
          <p:nvPr/>
        </p:nvSpPr>
        <p:spPr>
          <a:xfrm>
            <a:off x="0" y="2"/>
            <a:ext cx="12192000" cy="6847115"/>
          </a:xfrm>
          <a:prstGeom prst="rect">
            <a:avLst/>
          </a:prstGeom>
          <a:gradFill>
            <a:gsLst>
              <a:gs pos="0">
                <a:srgbClr val="3F3F3F">
                  <a:alpha val="0"/>
                </a:srgbClr>
              </a:gs>
              <a:gs pos="58999">
                <a:srgbClr val="3F3F3F">
                  <a:alpha val="0"/>
                </a:srgbClr>
              </a:gs>
              <a:gs pos="100000">
                <a:srgbClr val="000000">
                  <a:alpha val="50588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/>
          <p:nvPr/>
        </p:nvSpPr>
        <p:spPr>
          <a:xfrm>
            <a:off x="0" y="228600"/>
            <a:ext cx="12192000" cy="1143000"/>
          </a:xfrm>
          <a:prstGeom prst="rect">
            <a:avLst/>
          </a:prstGeom>
          <a:solidFill>
            <a:srgbClr val="0194CA">
              <a:alpha val="3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/>
          <p:nvPr>
            <p:ph type="title"/>
          </p:nvPr>
        </p:nvSpPr>
        <p:spPr>
          <a:xfrm>
            <a:off x="1335316" y="231093"/>
            <a:ext cx="10856685" cy="1143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" name="Google Shape;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52" y="342199"/>
            <a:ext cx="1019048" cy="95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3f8502a6a_0_16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23f8502a6a_0_166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9" name="Google Shape;139;g223f8502a6a_0_166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g223f8502a6a_0_16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223f8502a6a_0_1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23f8502a6a_0_1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3f8502a6a_0_17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23f8502a6a_0_173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g223f8502a6a_0_173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7" name="Google Shape;147;g223f8502a6a_0_17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223f8502a6a_0_17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223f8502a6a_0_1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3f8502a6a_0_18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23f8502a6a_0_180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g223f8502a6a_0_18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223f8502a6a_0_18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223f8502a6a_0_18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3f8502a6a_0_186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223f8502a6a_0_186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g223f8502a6a_0_18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223f8502a6a_0_18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223f8502a6a_0_18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3f8502a6a_0_192"/>
          <p:cNvSpPr/>
          <p:nvPr/>
        </p:nvSpPr>
        <p:spPr>
          <a:xfrm>
            <a:off x="0" y="-7937"/>
            <a:ext cx="12192000" cy="7968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5487B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23f8502a6a_0_192"/>
          <p:cNvSpPr txBox="1"/>
          <p:nvPr>
            <p:ph type="title"/>
          </p:nvPr>
        </p:nvSpPr>
        <p:spPr>
          <a:xfrm>
            <a:off x="1123632" y="-380"/>
            <a:ext cx="99396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5" name="Google Shape;165;g223f8502a6a_0_192"/>
          <p:cNvSpPr txBox="1"/>
          <p:nvPr>
            <p:ph idx="1" type="body"/>
          </p:nvPr>
        </p:nvSpPr>
        <p:spPr>
          <a:xfrm>
            <a:off x="374074" y="976744"/>
            <a:ext cx="11438700" cy="55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6" name="Google Shape;166;g223f8502a6a_0_192"/>
          <p:cNvCxnSpPr/>
          <p:nvPr/>
        </p:nvCxnSpPr>
        <p:spPr>
          <a:xfrm>
            <a:off x="0" y="799860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g223f8502a6a_0_192"/>
          <p:cNvSpPr txBox="1"/>
          <p:nvPr>
            <p:ph idx="12" type="sldNum"/>
          </p:nvPr>
        </p:nvSpPr>
        <p:spPr>
          <a:xfrm>
            <a:off x="11216640" y="6635262"/>
            <a:ext cx="9450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|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g223f8502a6a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5703"/>
            <a:ext cx="1057983" cy="447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9" name="Google Shape;169;g223f8502a6a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7240" y="-4976"/>
            <a:ext cx="806105" cy="78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42f1beec58_0_247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242f1beec58_0_247"/>
          <p:cNvSpPr/>
          <p:nvPr/>
        </p:nvSpPr>
        <p:spPr>
          <a:xfrm>
            <a:off x="0" y="1"/>
            <a:ext cx="115824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242f1beec58_0_247"/>
          <p:cNvSpPr/>
          <p:nvPr/>
        </p:nvSpPr>
        <p:spPr>
          <a:xfrm>
            <a:off x="0" y="685800"/>
            <a:ext cx="11582400" cy="1830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242f1beec58_0_247"/>
          <p:cNvSpPr txBox="1"/>
          <p:nvPr>
            <p:ph type="title"/>
          </p:nvPr>
        </p:nvSpPr>
        <p:spPr>
          <a:xfrm>
            <a:off x="0" y="228600"/>
            <a:ext cx="121920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7" name="Google Shape;27;g242f1beec58_0_2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0832" y="182881"/>
            <a:ext cx="110236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Interior 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type="title"/>
          </p:nvPr>
        </p:nvSpPr>
        <p:spPr>
          <a:xfrm>
            <a:off x="1435324" y="64947"/>
            <a:ext cx="9833008" cy="818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838200" y="1016035"/>
            <a:ext cx="10515600" cy="5160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idx="1" type="body"/>
          </p:nvPr>
        </p:nvSpPr>
        <p:spPr>
          <a:xfrm>
            <a:off x="609600" y="1295401"/>
            <a:ext cx="5384800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o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6"/>
          <p:cNvSpPr txBox="1"/>
          <p:nvPr>
            <p:ph idx="2" type="body"/>
          </p:nvPr>
        </p:nvSpPr>
        <p:spPr>
          <a:xfrm>
            <a:off x="6197600" y="1295401"/>
            <a:ext cx="5384800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o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| 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type="title"/>
          </p:nvPr>
        </p:nvSpPr>
        <p:spPr>
          <a:xfrm>
            <a:off x="1435324" y="64947"/>
            <a:ext cx="9833008" cy="818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1653953" y="172579"/>
            <a:ext cx="10139267" cy="59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2" type="sldNum"/>
          </p:nvPr>
        </p:nvSpPr>
        <p:spPr>
          <a:xfrm>
            <a:off x="10979704" y="6581433"/>
            <a:ext cx="814376" cy="25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1653953" y="172579"/>
            <a:ext cx="10139267" cy="59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" type="body"/>
          </p:nvPr>
        </p:nvSpPr>
        <p:spPr>
          <a:xfrm>
            <a:off x="484068" y="968743"/>
            <a:ext cx="11309151" cy="506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9" name="Google Shape;59;p29"/>
          <p:cNvCxnSpPr/>
          <p:nvPr/>
        </p:nvCxnSpPr>
        <p:spPr>
          <a:xfrm>
            <a:off x="484069" y="910321"/>
            <a:ext cx="11310012" cy="0"/>
          </a:xfrm>
          <a:prstGeom prst="straightConnector1">
            <a:avLst/>
          </a:prstGeom>
          <a:noFill/>
          <a:ln cap="flat" cmpd="sng" w="25400">
            <a:solidFill>
              <a:srgbClr val="1F92D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29"/>
          <p:cNvCxnSpPr/>
          <p:nvPr/>
        </p:nvCxnSpPr>
        <p:spPr>
          <a:xfrm>
            <a:off x="484069" y="910321"/>
            <a:ext cx="11310012" cy="0"/>
          </a:xfrm>
          <a:prstGeom prst="straightConnector1">
            <a:avLst/>
          </a:prstGeom>
          <a:noFill/>
          <a:ln cap="flat" cmpd="sng" w="25400">
            <a:solidFill>
              <a:srgbClr val="1F92D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484069" y="6090093"/>
            <a:ext cx="11309999" cy="426587"/>
          </a:xfrm>
          <a:prstGeom prst="rect">
            <a:avLst/>
          </a:prstGeom>
          <a:solidFill>
            <a:srgbClr val="1F92D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9"/>
          <p:cNvSpPr txBox="1"/>
          <p:nvPr>
            <p:ph idx="12" type="sldNum"/>
          </p:nvPr>
        </p:nvSpPr>
        <p:spPr>
          <a:xfrm>
            <a:off x="10979704" y="6581433"/>
            <a:ext cx="814376" cy="25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1F92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29"/>
          <p:cNvCxnSpPr/>
          <p:nvPr/>
        </p:nvCxnSpPr>
        <p:spPr>
          <a:xfrm>
            <a:off x="484069" y="910321"/>
            <a:ext cx="11310012" cy="0"/>
          </a:xfrm>
          <a:prstGeom prst="straightConnector1">
            <a:avLst/>
          </a:prstGeom>
          <a:noFill/>
          <a:ln cap="flat" cmpd="sng" w="25400">
            <a:solidFill>
              <a:srgbClr val="1F92D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29"/>
          <p:cNvCxnSpPr/>
          <p:nvPr/>
        </p:nvCxnSpPr>
        <p:spPr>
          <a:xfrm>
            <a:off x="484069" y="910321"/>
            <a:ext cx="11310012" cy="0"/>
          </a:xfrm>
          <a:prstGeom prst="straightConnector1">
            <a:avLst/>
          </a:prstGeom>
          <a:noFill/>
          <a:ln cap="flat" cmpd="sng" w="25400">
            <a:solidFill>
              <a:srgbClr val="1F92D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1435324" y="64947"/>
            <a:ext cx="9833008" cy="818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" type="body"/>
          </p:nvPr>
        </p:nvSpPr>
        <p:spPr>
          <a:xfrm>
            <a:off x="838200" y="142136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2" type="body"/>
          </p:nvPr>
        </p:nvSpPr>
        <p:spPr>
          <a:xfrm>
            <a:off x="6172200" y="142136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7.png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3077428" y="1652985"/>
            <a:ext cx="9114571" cy="357808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3864"/>
            <a:ext cx="5681472" cy="686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4571" y="2949241"/>
            <a:ext cx="2064886" cy="20648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1"/>
          <p:cNvSpPr txBox="1"/>
          <p:nvPr/>
        </p:nvSpPr>
        <p:spPr>
          <a:xfrm>
            <a:off x="407916" y="4660800"/>
            <a:ext cx="4174358" cy="10396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Satellite and Information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7978" y="-6531"/>
            <a:ext cx="2554425" cy="232260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1435324" y="64947"/>
            <a:ext cx="9833008" cy="818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838200" y="1016035"/>
            <a:ext cx="10515600" cy="5160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" name="Google Shape;31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20051"/>
            <a:ext cx="11652691" cy="44757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4"/>
          <p:cNvSpPr txBox="1"/>
          <p:nvPr/>
        </p:nvSpPr>
        <p:spPr>
          <a:xfrm>
            <a:off x="11361819" y="6443000"/>
            <a:ext cx="830181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oogle Shape;33;p24"/>
          <p:cNvGrpSpPr/>
          <p:nvPr/>
        </p:nvGrpSpPr>
        <p:grpSpPr>
          <a:xfrm>
            <a:off x="108830" y="6112041"/>
            <a:ext cx="667507" cy="667507"/>
            <a:chOff x="310960" y="5520595"/>
            <a:chExt cx="1239704" cy="1239704"/>
          </a:xfrm>
        </p:grpSpPr>
        <p:sp>
          <p:nvSpPr>
            <p:cNvPr id="34" name="Google Shape;34;p24"/>
            <p:cNvSpPr/>
            <p:nvPr/>
          </p:nvSpPr>
          <p:spPr>
            <a:xfrm>
              <a:off x="310960" y="5520595"/>
              <a:ext cx="1239704" cy="123970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" name="Google Shape;35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2776" y="5562411"/>
              <a:ext cx="1156072" cy="11560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6;p24"/>
          <p:cNvSpPr txBox="1"/>
          <p:nvPr/>
        </p:nvSpPr>
        <p:spPr>
          <a:xfrm>
            <a:off x="923667" y="6485276"/>
            <a:ext cx="76630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National Environmental Satellite, Data, and Information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/>
          <p:nvPr/>
        </p:nvSpPr>
        <p:spPr>
          <a:xfrm>
            <a:off x="7036067" y="6492875"/>
            <a:ext cx="43257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baseline="30000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4"/>
          <p:cNvSpPr/>
          <p:nvPr/>
        </p:nvSpPr>
        <p:spPr>
          <a:xfrm>
            <a:off x="0" y="1"/>
            <a:ext cx="923667" cy="708024"/>
          </a:xfrm>
          <a:prstGeom prst="rect">
            <a:avLst/>
          </a:prstGeom>
          <a:solidFill>
            <a:srgbClr val="1A46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4"/>
          <p:cNvSpPr/>
          <p:nvPr/>
        </p:nvSpPr>
        <p:spPr>
          <a:xfrm>
            <a:off x="923668" y="-7597"/>
            <a:ext cx="492382" cy="71562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4"/>
          <p:cNvPicPr preferRelativeResize="0"/>
          <p:nvPr/>
        </p:nvPicPr>
        <p:blipFill rotWithShape="1">
          <a:blip r:embed="rId3">
            <a:alphaModFix/>
          </a:blip>
          <a:srcRect b="3811" l="0" r="0" t="0"/>
          <a:stretch/>
        </p:blipFill>
        <p:spPr>
          <a:xfrm>
            <a:off x="219223" y="1"/>
            <a:ext cx="1216101" cy="7080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3f8502a6a_0_1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23f8502a6a_0_1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223f8502a6a_0_1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g223f8502a6a_0_1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23f8502a6a_0_1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5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tar.nesdis.noaa.gov/jpss/AlgorithmMaturity.ph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noaa-nesdis-snpp-pds.s3.amazonaws.com/index.html" TargetMode="External"/><Relationship Id="rId4" Type="http://schemas.openxmlformats.org/officeDocument/2006/relationships/hyperlink" Target="https://noaa-nesdis-n20-pds.s3.amazonaws.com/index.html" TargetMode="External"/><Relationship Id="rId5" Type="http://schemas.openxmlformats.org/officeDocument/2006/relationships/hyperlink" Target="https://noaa-nesdis-n21-pds.s3.amazonaws.com/index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 txBox="1"/>
          <p:nvPr/>
        </p:nvSpPr>
        <p:spPr>
          <a:xfrm>
            <a:off x="5124817" y="1830902"/>
            <a:ext cx="6803924" cy="24621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NOAA-21 Post-Launch Products Calibration Validation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"/>
          <p:cNvSpPr txBox="1"/>
          <p:nvPr/>
        </p:nvSpPr>
        <p:spPr>
          <a:xfrm>
            <a:off x="407916" y="5911719"/>
            <a:ext cx="2053426" cy="573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3</a:t>
            </a:r>
            <a:r>
              <a:rPr b="0" baseline="3000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2021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"/>
          <p:cNvSpPr txBox="1"/>
          <p:nvPr/>
        </p:nvSpPr>
        <p:spPr>
          <a:xfrm>
            <a:off x="5482825" y="5248050"/>
            <a:ext cx="67092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Lihang Zhou (NOAA/NESDIS</a:t>
            </a: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/LEO Ground Services</a:t>
            </a:r>
            <a:r>
              <a:rPr b="0" i="0" lang="en-US" sz="2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6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Contributions from S. Kalluri, L. Dunlap, X. Liu, M. Divakarla, A. Young, I. Guch, </a:t>
            </a:r>
            <a:r>
              <a:rPr lang="en-US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1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Qiu,</a:t>
            </a:r>
            <a:r>
              <a:rPr b="0" i="0" lang="en-US" sz="1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H. Kilcoyne, M. Ripley, W. Wolf, K. Shontz, M. Goldberg, Data Products and Management Services (DPMS), JPSS STAR Science Team Members, are thankfully acknowledged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2f1beec58_0_253"/>
          <p:cNvSpPr txBox="1"/>
          <p:nvPr>
            <p:ph type="title"/>
          </p:nvPr>
        </p:nvSpPr>
        <p:spPr>
          <a:xfrm>
            <a:off x="0" y="76200"/>
            <a:ext cx="121890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600"/>
              <a:t>NOAA-21</a:t>
            </a:r>
            <a:r>
              <a:rPr lang="en-US" sz="3600"/>
              <a:t> Launch and Transition to Operations</a:t>
            </a:r>
            <a:endParaRPr sz="3600"/>
          </a:p>
        </p:txBody>
      </p:sp>
      <p:grpSp>
        <p:nvGrpSpPr>
          <p:cNvPr id="183" name="Google Shape;183;g242f1beec58_0_253"/>
          <p:cNvGrpSpPr/>
          <p:nvPr/>
        </p:nvGrpSpPr>
        <p:grpSpPr>
          <a:xfrm>
            <a:off x="5074920" y="914400"/>
            <a:ext cx="7097400" cy="5373968"/>
            <a:chOff x="5094710" y="708243"/>
            <a:chExt cx="7097400" cy="5373968"/>
          </a:xfrm>
        </p:grpSpPr>
        <p:sp>
          <p:nvSpPr>
            <p:cNvPr id="184" name="Google Shape;184;g242f1beec58_0_253"/>
            <p:cNvSpPr/>
            <p:nvPr/>
          </p:nvSpPr>
          <p:spPr>
            <a:xfrm>
              <a:off x="5094710" y="708243"/>
              <a:ext cx="7097400" cy="39597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42f1beec58_0_253"/>
            <p:cNvSpPr txBox="1"/>
            <p:nvPr/>
          </p:nvSpPr>
          <p:spPr>
            <a:xfrm>
              <a:off x="5323310" y="4823043"/>
              <a:ext cx="3505800" cy="22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Primary Satellite Designation Requirements: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42f1beec58_0_253"/>
            <p:cNvSpPr txBox="1"/>
            <p:nvPr/>
          </p:nvSpPr>
          <p:spPr>
            <a:xfrm>
              <a:off x="5323310" y="5201411"/>
              <a:ext cx="5906700" cy="8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-285750" lvl="0" marL="298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−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 performance parameters (KPP) req. are met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98450" marR="5080" rtl="0" algn="l">
                <a:lnSpc>
                  <a:spcPct val="1014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−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Prime instruments reached at least provisional maturity and were declared  operational (data accepted by key stakeholders)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98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−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NWS and mission partners agreed they were ready to transition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g242f1beec58_0_253"/>
          <p:cNvGrpSpPr/>
          <p:nvPr/>
        </p:nvGrpSpPr>
        <p:grpSpPr>
          <a:xfrm>
            <a:off x="219150" y="985047"/>
            <a:ext cx="4937322" cy="5374112"/>
            <a:chOff x="27432" y="1097280"/>
            <a:chExt cx="5120641" cy="5120641"/>
          </a:xfrm>
        </p:grpSpPr>
        <p:pic>
          <p:nvPicPr>
            <p:cNvPr id="188" name="Google Shape;188;g242f1beec58_0_2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432" y="1097280"/>
              <a:ext cx="5120641" cy="512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g242f1beec58_0_253"/>
            <p:cNvSpPr txBox="1"/>
            <p:nvPr/>
          </p:nvSpPr>
          <p:spPr>
            <a:xfrm>
              <a:off x="484632" y="5303520"/>
              <a:ext cx="4191300" cy="6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26650">
              <a:spAutoFit/>
            </a:bodyPr>
            <a:lstStyle/>
            <a:p>
              <a:pPr indent="-47625" lvl="0" marL="60325" marR="5080" rtl="0" algn="ctr">
                <a:lnSpc>
                  <a:spcPct val="11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JPSS-2 Launch: November 10, 2022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7625" lvl="0" marL="60325" marR="5080" rtl="0" algn="ctr">
                <a:lnSpc>
                  <a:spcPct val="117222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@ 0149  PST from Vandenberg AFB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0" name="Google Shape;190;g242f1beec58_0_2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432" y="1737360"/>
              <a:ext cx="5120640" cy="27898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/>
          <p:nvPr>
            <p:ph type="title"/>
          </p:nvPr>
        </p:nvSpPr>
        <p:spPr>
          <a:xfrm>
            <a:off x="1435324" y="64947"/>
            <a:ext cx="9833008" cy="818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JPSS Algorithms &amp; Cal Val Updates</a:t>
            </a:r>
            <a:endParaRPr/>
          </a:p>
        </p:txBody>
      </p:sp>
      <p:sp>
        <p:nvSpPr>
          <p:cNvPr id="196" name="Google Shape;196;p3"/>
          <p:cNvSpPr txBox="1"/>
          <p:nvPr>
            <p:ph idx="1" type="body"/>
          </p:nvPr>
        </p:nvSpPr>
        <p:spPr>
          <a:xfrm>
            <a:off x="524125" y="1128725"/>
            <a:ext cx="11077800" cy="51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NOAA-21 Mission Unique Products (ATMS, CrIS, VIIRS, and OMPS SDRs and Imagery EDRs) reached Provisional Maturity, on schedule; in some cases ahead of schedule by over three weeks early.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MIRS, Snowfall Rate, SST, and Ozone EDRs reached Beta Maturity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97" name="Google Shape;19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50" y="2977825"/>
            <a:ext cx="9645652" cy="30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48f74c933_1_1"/>
          <p:cNvSpPr txBox="1"/>
          <p:nvPr>
            <p:ph type="title"/>
          </p:nvPr>
        </p:nvSpPr>
        <p:spPr>
          <a:xfrm>
            <a:off x="515125" y="-375"/>
            <a:ext cx="112125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None/>
            </a:pPr>
            <a:r>
              <a:rPr b="1" lang="en-US" sz="3060">
                <a:latin typeface="Times New Roman"/>
                <a:ea typeface="Times New Roman"/>
                <a:cs typeface="Times New Roman"/>
                <a:sym typeface="Times New Roman"/>
              </a:rPr>
              <a:t>NOAA-21 ATMS SDR Provisional Maturity Highlights</a:t>
            </a:r>
            <a:endParaRPr b="1" sz="30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None/>
            </a:pPr>
            <a:r>
              <a:rPr lang="en-US" sz="1320"/>
              <a:t>(slide from N21 ATMS SDR Provisional Maturity Review presented by Mark Liu and ATMS Team)</a:t>
            </a:r>
            <a:endParaRPr sz="1320"/>
          </a:p>
        </p:txBody>
      </p:sp>
      <p:sp>
        <p:nvSpPr>
          <p:cNvPr id="204" name="Google Shape;204;g2448f74c933_1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448f74c933_1_1"/>
          <p:cNvSpPr txBox="1"/>
          <p:nvPr/>
        </p:nvSpPr>
        <p:spPr>
          <a:xfrm>
            <a:off x="998776" y="6027950"/>
            <a:ext cx="10200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N21 ATMS BUFR data have been available for public use since Dec. 15th, 2022</a:t>
            </a:r>
            <a:endParaRPr b="1"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g2448f74c933_1_1"/>
          <p:cNvSpPr txBox="1"/>
          <p:nvPr/>
        </p:nvSpPr>
        <p:spPr>
          <a:xfrm>
            <a:off x="396325" y="775675"/>
            <a:ext cx="548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ATMS limb-corrected and AI resolution enhanced, ch. 18</a:t>
            </a:r>
            <a:endParaRPr/>
          </a:p>
        </p:txBody>
      </p:sp>
      <p:sp>
        <p:nvSpPr>
          <p:cNvPr id="207" name="Google Shape;207;g2448f74c933_1_1"/>
          <p:cNvSpPr txBox="1"/>
          <p:nvPr/>
        </p:nvSpPr>
        <p:spPr>
          <a:xfrm>
            <a:off x="7618432" y="786670"/>
            <a:ext cx="305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orbit ATMS channel NEΔT</a:t>
            </a:r>
            <a:endParaRPr/>
          </a:p>
        </p:txBody>
      </p:sp>
      <p:sp>
        <p:nvSpPr>
          <p:cNvPr id="208" name="Google Shape;208;g2448f74c933_1_1"/>
          <p:cNvSpPr txBox="1"/>
          <p:nvPr/>
        </p:nvSpPr>
        <p:spPr>
          <a:xfrm>
            <a:off x="592026" y="3860088"/>
            <a:ext cx="496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orbit ATMS channel to channel noise correlation</a:t>
            </a:r>
            <a:endParaRPr/>
          </a:p>
        </p:txBody>
      </p:sp>
      <p:sp>
        <p:nvSpPr>
          <p:cNvPr id="209" name="Google Shape;209;g2448f74c933_1_1"/>
          <p:cNvSpPr txBox="1"/>
          <p:nvPr/>
        </p:nvSpPr>
        <p:spPr>
          <a:xfrm rot="5400000">
            <a:off x="10448444" y="5003668"/>
            <a:ext cx="289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MiRS vs ECMWF water vapor</a:t>
            </a:r>
            <a:endParaRPr/>
          </a:p>
        </p:txBody>
      </p:sp>
      <p:sp>
        <p:nvSpPr>
          <p:cNvPr id="210" name="Google Shape;210;g2448f74c933_1_1"/>
          <p:cNvSpPr txBox="1"/>
          <p:nvPr/>
        </p:nvSpPr>
        <p:spPr>
          <a:xfrm>
            <a:off x="811699" y="4221962"/>
            <a:ext cx="12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S-NPP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448f74c933_1_1"/>
          <p:cNvSpPr txBox="1"/>
          <p:nvPr/>
        </p:nvSpPr>
        <p:spPr>
          <a:xfrm>
            <a:off x="2656635" y="4205582"/>
            <a:ext cx="12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NOAA-20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448f74c933_1_1"/>
          <p:cNvSpPr txBox="1"/>
          <p:nvPr/>
        </p:nvSpPr>
        <p:spPr>
          <a:xfrm>
            <a:off x="4501571" y="4214083"/>
            <a:ext cx="12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NOAA-21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448f74c933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925" y="4537071"/>
            <a:ext cx="5523218" cy="150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448f74c933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7114" y="1131431"/>
            <a:ext cx="4708026" cy="279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448f74c933_1_1"/>
          <p:cNvPicPr preferRelativeResize="0"/>
          <p:nvPr/>
        </p:nvPicPr>
        <p:blipFill rotWithShape="1">
          <a:blip r:embed="rId5">
            <a:alphaModFix/>
          </a:blip>
          <a:srcRect b="6256" l="10966" r="7193" t="9190"/>
          <a:stretch/>
        </p:blipFill>
        <p:spPr>
          <a:xfrm>
            <a:off x="1150810" y="1078778"/>
            <a:ext cx="398292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448f74c933_1_1"/>
          <p:cNvPicPr preferRelativeResize="0"/>
          <p:nvPr/>
        </p:nvPicPr>
        <p:blipFill rotWithShape="1">
          <a:blip r:embed="rId6">
            <a:alphaModFix/>
          </a:blip>
          <a:srcRect b="896" l="3792" r="7805" t="2671"/>
          <a:stretch/>
        </p:blipFill>
        <p:spPr>
          <a:xfrm>
            <a:off x="6393961" y="4046255"/>
            <a:ext cx="2560320" cy="209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448f74c933_1_1"/>
          <p:cNvPicPr preferRelativeResize="0"/>
          <p:nvPr/>
        </p:nvPicPr>
        <p:blipFill rotWithShape="1">
          <a:blip r:embed="rId7">
            <a:alphaModFix/>
          </a:blip>
          <a:srcRect b="1522" l="4401" r="7040" t="1522"/>
          <a:stretch/>
        </p:blipFill>
        <p:spPr>
          <a:xfrm>
            <a:off x="9126259" y="4047656"/>
            <a:ext cx="2560319" cy="210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2448f74c933_1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0" y="1615690"/>
            <a:ext cx="3943358" cy="373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448f74c933_1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6641" y="1629237"/>
            <a:ext cx="3943358" cy="372861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448f74c933_1_27"/>
          <p:cNvSpPr/>
          <p:nvPr/>
        </p:nvSpPr>
        <p:spPr>
          <a:xfrm>
            <a:off x="9312240" y="3482776"/>
            <a:ext cx="189600" cy="206700"/>
          </a:xfrm>
          <a:prstGeom prst="rightArrow">
            <a:avLst>
              <a:gd fmla="val 50000" name="adj1"/>
              <a:gd fmla="val 46926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448f74c933_1_27"/>
          <p:cNvSpPr txBox="1"/>
          <p:nvPr/>
        </p:nvSpPr>
        <p:spPr>
          <a:xfrm>
            <a:off x="944970" y="1047769"/>
            <a:ext cx="123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NOAA-21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448f74c933_1_27"/>
          <p:cNvSpPr txBox="1"/>
          <p:nvPr/>
        </p:nvSpPr>
        <p:spPr>
          <a:xfrm>
            <a:off x="4996954" y="1136525"/>
            <a:ext cx="124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NOAA-20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448f74c933_1_27"/>
          <p:cNvSpPr txBox="1"/>
          <p:nvPr/>
        </p:nvSpPr>
        <p:spPr>
          <a:xfrm>
            <a:off x="8595377" y="1087877"/>
            <a:ext cx="94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SNPP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448f74c933_1_27"/>
          <p:cNvSpPr/>
          <p:nvPr/>
        </p:nvSpPr>
        <p:spPr>
          <a:xfrm>
            <a:off x="3422650" y="2506000"/>
            <a:ext cx="273000" cy="20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448f74c933_1_27"/>
          <p:cNvSpPr/>
          <p:nvPr/>
        </p:nvSpPr>
        <p:spPr>
          <a:xfrm>
            <a:off x="7042150" y="2486940"/>
            <a:ext cx="373200" cy="20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g2448f74c933_1_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2103" y="1640355"/>
            <a:ext cx="3943356" cy="372861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448f74c933_1_27"/>
          <p:cNvSpPr txBox="1"/>
          <p:nvPr/>
        </p:nvSpPr>
        <p:spPr>
          <a:xfrm rot="-5400000">
            <a:off x="10491488" y="3298142"/>
            <a:ext cx="14478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Radiance (mW\m</a:t>
            </a:r>
            <a:r>
              <a:rPr b="1" baseline="3000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\nm\sr)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448f74c933_1_27"/>
          <p:cNvSpPr txBox="1"/>
          <p:nvPr/>
        </p:nvSpPr>
        <p:spPr>
          <a:xfrm>
            <a:off x="219150" y="41925"/>
            <a:ext cx="11856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r>
              <a:rPr b="1" i="0" lang="en-US" sz="242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First Light Image on 02/18/2023: Tropical Storm in the Indian Ocean</a:t>
            </a:r>
            <a:endParaRPr b="1" i="0" sz="242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en-US" sz="1620">
                <a:solidFill>
                  <a:schemeClr val="accent1"/>
                </a:solidFill>
              </a:rPr>
              <a:t>(slide from N21 OMPS SDR Provisional Maturity Review presented by B. Yan and OMPS Team)</a:t>
            </a:r>
            <a:endParaRPr b="1" sz="162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 b="1" sz="162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r>
              <a:t/>
            </a:r>
            <a:endParaRPr b="1" sz="2820">
              <a:solidFill>
                <a:schemeClr val="dk1"/>
              </a:solidFill>
            </a:endParaRPr>
          </a:p>
        </p:txBody>
      </p:sp>
      <p:sp>
        <p:nvSpPr>
          <p:cNvPr id="234" name="Google Shape;234;g2448f74c933_1_27"/>
          <p:cNvSpPr txBox="1"/>
          <p:nvPr/>
        </p:nvSpPr>
        <p:spPr>
          <a:xfrm>
            <a:off x="689291" y="1307913"/>
            <a:ext cx="175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@Nadir: 12x10km</a:t>
            </a:r>
            <a:r>
              <a:rPr b="1" baseline="3000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448f74c933_1_27"/>
          <p:cNvSpPr txBox="1"/>
          <p:nvPr/>
        </p:nvSpPr>
        <p:spPr>
          <a:xfrm>
            <a:off x="4754370" y="1350055"/>
            <a:ext cx="175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@Nadir: 50x17km</a:t>
            </a:r>
            <a:r>
              <a:rPr b="1" baseline="3000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448f74c933_1_27"/>
          <p:cNvSpPr txBox="1"/>
          <p:nvPr/>
        </p:nvSpPr>
        <p:spPr>
          <a:xfrm>
            <a:off x="8216850" y="1332578"/>
            <a:ext cx="175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@Nadir: 50x50km</a:t>
            </a:r>
            <a:r>
              <a:rPr b="1" baseline="3000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448f74c933_1_27"/>
          <p:cNvSpPr txBox="1"/>
          <p:nvPr/>
        </p:nvSpPr>
        <p:spPr>
          <a:xfrm>
            <a:off x="6332585" y="5406204"/>
            <a:ext cx="2901300" cy="461700"/>
          </a:xfrm>
          <a:prstGeom prst="rect">
            <a:avLst/>
          </a:prstGeom>
          <a:solidFill>
            <a:srgbClr val="FFFF00">
              <a:alpha val="2627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SNPP and NOAA-20 OMPS NM only observed coarse structure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g2448f74c933_1_27"/>
          <p:cNvCxnSpPr/>
          <p:nvPr/>
        </p:nvCxnSpPr>
        <p:spPr>
          <a:xfrm flipH="1">
            <a:off x="1734035" y="3069450"/>
            <a:ext cx="933900" cy="462000"/>
          </a:xfrm>
          <a:prstGeom prst="straightConnector1">
            <a:avLst/>
          </a:prstGeom>
          <a:noFill/>
          <a:ln cap="flat" cmpd="sng" w="34925">
            <a:solidFill>
              <a:srgbClr val="BD4B48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39" name="Google Shape;239;g2448f74c933_1_27"/>
          <p:cNvSpPr txBox="1"/>
          <p:nvPr/>
        </p:nvSpPr>
        <p:spPr>
          <a:xfrm>
            <a:off x="2683774" y="2457651"/>
            <a:ext cx="1750800" cy="939000"/>
          </a:xfrm>
          <a:prstGeom prst="rect">
            <a:avLst/>
          </a:prstGeom>
          <a:solidFill>
            <a:srgbClr val="92D050">
              <a:alpha val="6863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NOAA21 OMPS NM captured fine structures of the cyclone including cyclone eye (70°E, 16°S) in the center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g2448f74c933_1_27"/>
          <p:cNvCxnSpPr/>
          <p:nvPr/>
        </p:nvCxnSpPr>
        <p:spPr>
          <a:xfrm rot="10800000">
            <a:off x="5398662" y="3901104"/>
            <a:ext cx="1131900" cy="1505100"/>
          </a:xfrm>
          <a:prstGeom prst="straightConnector1">
            <a:avLst/>
          </a:prstGeom>
          <a:noFill/>
          <a:ln cap="flat" cmpd="sng" w="34925">
            <a:solidFill>
              <a:srgbClr val="BD4B48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41" name="Google Shape;241;g2448f74c933_1_27"/>
          <p:cNvCxnSpPr/>
          <p:nvPr/>
        </p:nvCxnSpPr>
        <p:spPr>
          <a:xfrm flipH="1" rot="10800000">
            <a:off x="8216850" y="3883766"/>
            <a:ext cx="553500" cy="1466100"/>
          </a:xfrm>
          <a:prstGeom prst="straightConnector1">
            <a:avLst/>
          </a:prstGeom>
          <a:noFill/>
          <a:ln cap="flat" cmpd="sng" w="34925">
            <a:solidFill>
              <a:srgbClr val="BD4B48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42" name="Google Shape;242;g2448f74c933_1_27"/>
          <p:cNvSpPr txBox="1"/>
          <p:nvPr/>
        </p:nvSpPr>
        <p:spPr>
          <a:xfrm>
            <a:off x="0" y="5943600"/>
            <a:ext cx="1219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Plots by L. Wang (CISESS)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3f8502a6a_0_97"/>
          <p:cNvSpPr txBox="1"/>
          <p:nvPr/>
        </p:nvSpPr>
        <p:spPr>
          <a:xfrm>
            <a:off x="1177867" y="6213400"/>
            <a:ext cx="76188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*Key Performance Parameter (KPP)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 quality documentation available: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https://www.star.nesdis.noaa.gov/jpss/AlgorithmMaturity.php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8" name="Google Shape;248;g223f8502a6a_0_97"/>
          <p:cNvGraphicFramePr/>
          <p:nvPr/>
        </p:nvGraphicFramePr>
        <p:xfrm>
          <a:off x="1153065" y="546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{2914C820-D07B-4D7D-8B18-7D4F62B2F13A}</a:tableStyleId>
              </a:tblPr>
              <a:tblGrid>
                <a:gridCol w="2473825"/>
                <a:gridCol w="1774500"/>
                <a:gridCol w="1943775"/>
                <a:gridCol w="1943775"/>
                <a:gridCol w="1943775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Validation Maturity Levels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Validated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Beta Maturity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Provisional Maturity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Validated Maturity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9" name="Google Shape;249;g223f8502a6a_0_97"/>
          <p:cNvGraphicFramePr/>
          <p:nvPr/>
        </p:nvGraphicFramePr>
        <p:xfrm>
          <a:off x="1153065" y="58440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{2914C820-D07B-4D7D-8B18-7D4F62B2F13A}</a:tableStyleId>
              </a:tblPr>
              <a:tblGrid>
                <a:gridCol w="3358975"/>
                <a:gridCol w="2833125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Ready for Operations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Declares Ready for Operations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250" name="Google Shape;250;g223f8502a6a_0_97"/>
          <p:cNvSpPr/>
          <p:nvPr/>
        </p:nvSpPr>
        <p:spPr>
          <a:xfrm>
            <a:off x="8796593" y="6597445"/>
            <a:ext cx="33951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Updated: Lihang Zhou, 0</a:t>
            </a:r>
            <a:r>
              <a:rPr lang="en-US" sz="1050">
                <a:solidFill>
                  <a:schemeClr val="dk1"/>
                </a:solidFill>
              </a:rPr>
              <a:t>5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050">
                <a:solidFill>
                  <a:schemeClr val="dk1"/>
                </a:solidFill>
              </a:rPr>
              <a:t>12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/2023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23f8502a6a_0_97"/>
          <p:cNvSpPr txBox="1"/>
          <p:nvPr/>
        </p:nvSpPr>
        <p:spPr>
          <a:xfrm>
            <a:off x="850667" y="198100"/>
            <a:ext cx="106353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NOAA-21 Science Product Validation &amp; </a:t>
            </a:r>
            <a:br>
              <a:rPr b="1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Readiness for Operations (Mission Unique Products)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2" name="Google Shape;252;g223f8502a6a_0_97"/>
          <p:cNvGraphicFramePr/>
          <p:nvPr/>
        </p:nvGraphicFramePr>
        <p:xfrm>
          <a:off x="1241184" y="12450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{2914C820-D07B-4D7D-8B18-7D4F62B2F13A}</a:tableStyleId>
              </a:tblPr>
              <a:tblGrid>
                <a:gridCol w="3268925"/>
                <a:gridCol w="1451900"/>
                <a:gridCol w="1396700"/>
                <a:gridCol w="1868300"/>
                <a:gridCol w="1868300"/>
              </a:tblGrid>
              <a:tr h="63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ATMS Level 1 Products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Beta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Provisional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Declares Ready for Operations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Validated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Temperature Data Record (TDR)*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Nov-30-2022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Dec-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03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-2022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-15-202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</a:t>
                      </a:r>
                      <a:r>
                        <a:rPr b="0" lang="en-US" sz="12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r>
                        <a:rPr b="0" lang="en-US" sz="12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Sensor Data Record (SDR)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Nov-30-2022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Dec-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03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-2022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Dec-15-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</a:t>
                      </a:r>
                      <a:r>
                        <a:rPr b="0" lang="en-US" sz="12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r>
                        <a:rPr b="0" lang="en-US" sz="12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000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CrIS Level 1 Product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  <a:tc hMerge="1"/>
              </a:tr>
              <a:tr h="33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SDR*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Feb-23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Mar-30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-28-2023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0050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VIIRS Level 1 Product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  <a:tc hMerge="1"/>
              </a:tr>
              <a:tr h="33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VIIRS SDR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Feb-23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-2022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Mar-30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-30-2023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-13-2023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0050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OMPS Level 1 Product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  <a:tc hMerge="1"/>
              </a:tr>
              <a:tr h="38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Column and Nadir Profile SDRs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Feb-23-202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Apr-13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Apr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Dec-22-2023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0050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VIIRS Level 2 Products(s)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  <a:tc hMerge="1"/>
              </a:tr>
              <a:tr h="33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VIIRS Imagery* 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Feb-23-2023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Mar-30-2023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-30-2023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-13-2023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Google Shape;257;g223f8502a6a_0_106"/>
          <p:cNvGraphicFramePr/>
          <p:nvPr/>
        </p:nvGraphicFramePr>
        <p:xfrm>
          <a:off x="1153065" y="561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{2914C820-D07B-4D7D-8B18-7D4F62B2F13A}</a:tableStyleId>
              </a:tblPr>
              <a:tblGrid>
                <a:gridCol w="2473825"/>
                <a:gridCol w="1774500"/>
                <a:gridCol w="1943775"/>
                <a:gridCol w="1943775"/>
                <a:gridCol w="1943775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Validation Maturity Levels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Validated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Beta Maturity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Provisional Maturity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Validated Maturity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8" name="Google Shape;258;g223f8502a6a_0_106"/>
          <p:cNvGraphicFramePr/>
          <p:nvPr/>
        </p:nvGraphicFramePr>
        <p:xfrm>
          <a:off x="1153065" y="59202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{2914C820-D07B-4D7D-8B18-7D4F62B2F13A}</a:tableStyleId>
              </a:tblPr>
              <a:tblGrid>
                <a:gridCol w="3855325"/>
                <a:gridCol w="3251825"/>
              </a:tblGrid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Ready for Operations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Declares Ready for Operations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259" name="Google Shape;259;g223f8502a6a_0_106"/>
          <p:cNvSpPr/>
          <p:nvPr/>
        </p:nvSpPr>
        <p:spPr>
          <a:xfrm>
            <a:off x="8796593" y="6597445"/>
            <a:ext cx="33951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Updated: Lihang Zhou, 0</a:t>
            </a:r>
            <a:r>
              <a:rPr lang="en-US" sz="1050">
                <a:solidFill>
                  <a:schemeClr val="dk1"/>
                </a:solidFill>
              </a:rPr>
              <a:t>5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050">
                <a:solidFill>
                  <a:schemeClr val="dk1"/>
                </a:solidFill>
              </a:rPr>
              <a:t>12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lang="en-US" sz="1050">
                <a:solidFill>
                  <a:schemeClr val="dk1"/>
                </a:solidFill>
              </a:rPr>
              <a:t>3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223f8502a6a_0_106"/>
          <p:cNvSpPr txBox="1"/>
          <p:nvPr/>
        </p:nvSpPr>
        <p:spPr>
          <a:xfrm>
            <a:off x="850667" y="198100"/>
            <a:ext cx="106353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NOAA-21 Science Product Validation &amp; </a:t>
            </a:r>
            <a:br>
              <a:rPr b="1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Readiness for Operations (Enterprise Products)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1" name="Google Shape;261;g223f8502a6a_0_106"/>
          <p:cNvGraphicFramePr/>
          <p:nvPr/>
        </p:nvGraphicFramePr>
        <p:xfrm>
          <a:off x="132307" y="10561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{2914C820-D07B-4D7D-8B18-7D4F62B2F13A}</a:tableStyleId>
              </a:tblPr>
              <a:tblGrid>
                <a:gridCol w="1687600"/>
                <a:gridCol w="1084575"/>
                <a:gridCol w="902775"/>
                <a:gridCol w="1012200"/>
                <a:gridCol w="957500"/>
              </a:tblGrid>
              <a:tr h="52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VIIRS Level 2 Products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Beta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Provisional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Declares</a:t>
                      </a:r>
                      <a:r>
                        <a:rPr b="0" i="0" lang="en-US" sz="11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Ready for Operations</a:t>
                      </a:r>
                      <a:endParaRPr sz="18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Validated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Cloud Mask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Cloud Property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 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Oct-2023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Aerosol Optical Depth and Particle Size Parameter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Nov-2023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Aerosol Detection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Aug-2023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Feb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Volcanic Ash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Oct-2023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Dec. 2023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Ice Surface Temperature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Oct-2023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Dec. 2023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Feb-2024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Sea Ice Concentration and Ice Thickness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Oct-2023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Dec. 2023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Feb-2024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Snow Cover (Binary Map &amp; Snow Cover Fraction)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Oct-2023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Jan-2024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Dec. 2023 Mar-2024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Active Fire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Oct-2023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Dec. 2023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Land Surface Temperature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Jan-2025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Land Surface Albedo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GST (Global Gridded Surface Type)*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May-2024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--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Land Surface Reflectance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Jan-2025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2" name="Google Shape;262;g223f8502a6a_0_106"/>
          <p:cNvGraphicFramePr/>
          <p:nvPr/>
        </p:nvGraphicFramePr>
        <p:xfrm>
          <a:off x="5914177" y="10637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{2914C820-D07B-4D7D-8B18-7D4F62B2F13A}</a:tableStyleId>
              </a:tblPr>
              <a:tblGrid>
                <a:gridCol w="2014175"/>
                <a:gridCol w="994675"/>
                <a:gridCol w="979875"/>
                <a:gridCol w="1098600"/>
                <a:gridCol w="1039275"/>
              </a:tblGrid>
              <a:tr h="508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VIIRS Level 2 Products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Beta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Provisional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Declares</a:t>
                      </a:r>
                      <a:r>
                        <a:rPr b="0" i="0" lang="en-US" sz="11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Ready for Operations</a:t>
                      </a:r>
                      <a:endParaRPr sz="18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Validated</a:t>
                      </a:r>
                      <a:endParaRPr sz="1400" u="none" cap="none" strike="noStrike"/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4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Green Vegetation Fraction 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Jan-2025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Vegetation Index (VI)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Jan-2025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Vegetation Health (VH)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Apr-2025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Ocean Color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Nov-2023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Jul-2025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Sea Surface Temperature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May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Aug-2023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Oct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Aug-2024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VIIRS Polar Winds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Nov-2023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VIIRS Flood Mapping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Jul-2023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Jan-2024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150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CRIS/ATMS Level 2 Products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  <a:tc hMerge="1"/>
              </a:tr>
              <a:tr h="21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NUCAPS: AVTP, AVMP, OLR</a:t>
                      </a:r>
                      <a:endParaRPr sz="12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Feb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NUCAPS: Ozone, Trace Gas (CO, CO2, CH4)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248D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May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150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ATMS Level 2 Products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  <a:tc hMerge="1"/>
              </a:tr>
              <a:tr h="20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MiRS Products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May-2023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</a:t>
                      </a:r>
                      <a:r>
                        <a:rPr lang="en-US" sz="11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</a:t>
                      </a:r>
                      <a:r>
                        <a:rPr lang="en-US" sz="11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Oct-2024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SnowFall Rate (SFR)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May-2023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Feb-2024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Apr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May-2025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150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OMPS Level 2 Products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  <a:tc hMerge="1"/>
              </a:tr>
              <a:tr h="20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Ozone EDR: NP  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Apr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</a:t>
                      </a:r>
                      <a:r>
                        <a:rPr lang="en-US" sz="11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Ozone EDR: TC</a:t>
                      </a:r>
                      <a:endParaRPr sz="1400" u="none" cap="none" strike="noStrike"/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Apr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Ozone LP (SDR&amp;EDR)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700" marB="8700" marR="8700" marL="8700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Jun-2023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Sep-2024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8700" marB="8700" marR="8700" marL="8700" anchor="ctr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3" name="Google Shape;263;g223f8502a6a_0_106"/>
          <p:cNvSpPr txBox="1"/>
          <p:nvPr/>
        </p:nvSpPr>
        <p:spPr>
          <a:xfrm>
            <a:off x="0" y="6400800"/>
            <a:ext cx="68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*Global Surface Type is an annual product produced offline at STAR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/>
          <p:nvPr>
            <p:ph type="title"/>
          </p:nvPr>
        </p:nvSpPr>
        <p:spPr>
          <a:xfrm>
            <a:off x="2421731" y="229731"/>
            <a:ext cx="7947184" cy="59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0"/>
          <p:cNvSpPr txBox="1"/>
          <p:nvPr>
            <p:ph idx="1" type="body"/>
          </p:nvPr>
        </p:nvSpPr>
        <p:spPr>
          <a:xfrm>
            <a:off x="486375" y="1010400"/>
            <a:ext cx="11110500" cy="54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erriweather Sans"/>
              <a:buChar char="●"/>
            </a:pPr>
            <a:r>
              <a:rPr b="1" lang="en-US" sz="2100"/>
              <a:t>Successful NOAA-21 post launch Cal/Val so far - as summarized from the JPSS-2 NOAA Handover Readiness Review (March 29-30, 2023):</a:t>
            </a:r>
            <a:endParaRPr b="1" sz="21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erriweather Sans"/>
              <a:buChar char="–"/>
            </a:pPr>
            <a:r>
              <a:rPr b="1" lang="en-US" sz="2100"/>
              <a:t>Data products maturation progressing well</a:t>
            </a:r>
            <a:endParaRPr b="1" sz="21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erriweather Sans"/>
              <a:buChar char="–"/>
            </a:pPr>
            <a:r>
              <a:rPr b="1" lang="en-US" sz="2100"/>
              <a:t>NOAA-21 Product generation is performed in NCCF</a:t>
            </a:r>
            <a:endParaRPr b="1" sz="2100"/>
          </a:p>
          <a:p>
            <a:pPr indent="-3365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erriweather Sans"/>
              <a:buChar char="•"/>
            </a:pPr>
            <a:r>
              <a:rPr b="1" lang="en-US" sz="2100"/>
              <a:t>First of JPSS satellites to fully use NCCF</a:t>
            </a:r>
            <a:endParaRPr b="1" sz="21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erriweather Sans"/>
              <a:buChar char="–"/>
            </a:pPr>
            <a:r>
              <a:rPr b="1" lang="en-US" sz="2100"/>
              <a:t>J2 ATMS and OMPS are performing as expected and have better performance than NPP and JPSS-1</a:t>
            </a:r>
            <a:endParaRPr b="1" sz="210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-32385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Merriweather Sans"/>
              <a:buChar char="●"/>
            </a:pPr>
            <a:r>
              <a:rPr b="1" lang="en-US" sz="2100"/>
              <a:t>Incorporated</a:t>
            </a:r>
            <a:r>
              <a:rPr b="1" lang="en-US" sz="2100"/>
              <a:t> the NOAA-21 Cal Val schedule with the NDE Migration to NESDIS Common Cloud Framework (NCCF) schedule - expect to complete the migration in 2024</a:t>
            </a:r>
            <a:endParaRPr b="1" sz="210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-32385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Merriweather Sans"/>
              <a:buChar char="●"/>
            </a:pPr>
            <a:r>
              <a:rPr b="1" lang="en-US" sz="2100"/>
              <a:t>IDPS Mx8 TTO is now scheduled to be in early July. Mx8 ADL is going to be posted on FTS for the HRD users as soon as its available</a:t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-32385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Merriweather Sans"/>
              <a:buChar char="●"/>
            </a:pPr>
            <a:r>
              <a:rPr b="1" lang="en-US" sz="2100"/>
              <a:t>JPSS Data is now available on NOAA Open Data </a:t>
            </a:r>
            <a:r>
              <a:rPr b="1" lang="en-US" sz="2100"/>
              <a:t>Dissemination</a:t>
            </a:r>
            <a:r>
              <a:rPr b="1" lang="en-US" sz="2100"/>
              <a:t> (NODD):</a:t>
            </a:r>
            <a:endParaRPr b="1" sz="21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hlinkClick r:id="rId3"/>
              </a:rPr>
              <a:t>https://noaa-nesdis-snpp-pds.s3.amazonaws.com/index.html</a:t>
            </a:r>
            <a:r>
              <a:rPr lang="en-US" sz="2100"/>
              <a:t>  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hlinkClick r:id="rId4"/>
              </a:rPr>
              <a:t>https://noaa-nesdis-n20-pds.s3.amazonaws.com/index.html</a:t>
            </a:r>
            <a:r>
              <a:rPr lang="en-US" sz="2100"/>
              <a:t>  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hlinkClick r:id="rId5"/>
              </a:rPr>
              <a:t>https://noaa-nesdis-n21-pds.s3.amazonaws.com/index.html</a:t>
            </a:r>
            <a:r>
              <a:rPr lang="en-US" sz="2100"/>
              <a:t> </a:t>
            </a:r>
            <a:endParaRPr sz="2100"/>
          </a:p>
        </p:txBody>
      </p:sp>
      <p:sp>
        <p:nvSpPr>
          <p:cNvPr id="270" name="Google Shape;270;p20"/>
          <p:cNvSpPr txBox="1"/>
          <p:nvPr>
            <p:ph idx="12" type="sldNum"/>
          </p:nvPr>
        </p:nvSpPr>
        <p:spPr>
          <a:xfrm>
            <a:off x="9758778" y="6581433"/>
            <a:ext cx="610782" cy="25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24b997d257_1_0"/>
          <p:cNvSpPr txBox="1"/>
          <p:nvPr>
            <p:ph type="title"/>
          </p:nvPr>
        </p:nvSpPr>
        <p:spPr>
          <a:xfrm>
            <a:off x="611450" y="172575"/>
            <a:ext cx="11181900" cy="593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59"/>
              <a:t>Backup - Upcoming NOAA-21 Maturity Reviews</a:t>
            </a:r>
            <a:endParaRPr sz="2620"/>
          </a:p>
        </p:txBody>
      </p:sp>
      <p:sp>
        <p:nvSpPr>
          <p:cNvPr id="277" name="Google Shape;277;g224b997d257_1_0"/>
          <p:cNvSpPr txBox="1"/>
          <p:nvPr>
            <p:ph idx="2" type="body"/>
          </p:nvPr>
        </p:nvSpPr>
        <p:spPr>
          <a:xfrm>
            <a:off x="310475" y="6394900"/>
            <a:ext cx="11482800" cy="42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Questions: Lihang.Zhou@NOAA.GOV  THANK YOU VERY MUCH!!</a:t>
            </a:r>
            <a:endParaRPr/>
          </a:p>
        </p:txBody>
      </p:sp>
      <p:graphicFrame>
        <p:nvGraphicFramePr>
          <p:cNvPr id="278" name="Google Shape;278;g224b997d257_1_0"/>
          <p:cNvGraphicFramePr/>
          <p:nvPr/>
        </p:nvGraphicFramePr>
        <p:xfrm>
          <a:off x="340360" y="13634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{7DB2B3E9-48DC-408B-9138-395EE821793D}</a:tableStyleId>
              </a:tblPr>
              <a:tblGrid>
                <a:gridCol w="2775375"/>
                <a:gridCol w="1564650"/>
                <a:gridCol w="7142825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EEECE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May, 2023 Maturity Reviews (Jun</a:t>
                      </a:r>
                      <a:r>
                        <a:rPr lang="en-US" sz="2000">
                          <a:solidFill>
                            <a:srgbClr val="EEECE1"/>
                          </a:solidFill>
                        </a:rPr>
                        <a:t>e </a:t>
                      </a:r>
                      <a:r>
                        <a:rPr b="1" i="0" lang="en-US" sz="2000" u="none" cap="none" strike="noStrike">
                          <a:solidFill>
                            <a:srgbClr val="EEECE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n-US" sz="2000">
                          <a:solidFill>
                            <a:srgbClr val="EEECE1"/>
                          </a:solidFill>
                        </a:rPr>
                        <a:t>st, 2023)</a:t>
                      </a:r>
                      <a:endParaRPr b="1" i="0" sz="2000" u="none" cap="none" strike="noStrike">
                        <a:solidFill>
                          <a:srgbClr val="EEECE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Active Fires (NDE), eFire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Beta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6/1 (</a:t>
                      </a:r>
                      <a:r>
                        <a:rPr lang="en-US" sz="1300" u="none" cap="none" strike="noStrike"/>
                        <a:t>live presentation via Google Meets</a:t>
                      </a:r>
                      <a:r>
                        <a:rPr lang="en-US" sz="1300" u="none" cap="none" strike="noStrike"/>
                        <a:t>)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OMPS</a:t>
                      </a:r>
                      <a:r>
                        <a:rPr lang="en-US" sz="1300" u="none" cap="none" strike="noStrike"/>
                        <a:t> Ozone (V8TOz &amp; V8TOs)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Provisional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6/1 (</a:t>
                      </a:r>
                      <a:r>
                        <a:rPr lang="en-US" sz="1300" u="none" cap="none" strike="noStrike"/>
                        <a:t>live presentation via Google Meets</a:t>
                      </a:r>
                      <a:r>
                        <a:rPr lang="en-US" sz="1300" u="none" cap="none" strike="noStrike"/>
                        <a:t>)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NUCAPS EDR</a:t>
                      </a:r>
                      <a:r>
                        <a:rPr lang="en-US" sz="1300" u="none" cap="none" strike="noStrike"/>
                        <a:t>s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Beta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6/1 (</a:t>
                      </a:r>
                      <a:r>
                        <a:rPr lang="en-US" sz="1300" u="none" cap="none" strike="noStrike"/>
                        <a:t>live presentation via Google Meets</a:t>
                      </a:r>
                      <a:r>
                        <a:rPr lang="en-US" sz="1300" u="none" cap="none" strike="noStrike"/>
                        <a:t>)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79" name="Google Shape;279;g224b997d257_1_0"/>
          <p:cNvGraphicFramePr/>
          <p:nvPr/>
        </p:nvGraphicFramePr>
        <p:xfrm>
          <a:off x="340360" y="32565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{7DB2B3E9-48DC-408B-9138-395EE821793D}</a:tableStyleId>
              </a:tblPr>
              <a:tblGrid>
                <a:gridCol w="2721175"/>
                <a:gridCol w="1632375"/>
                <a:gridCol w="7129275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EEECE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June, 2023 Maturity Reviews (June 22</a:t>
                      </a:r>
                      <a:r>
                        <a:rPr lang="en-US" sz="2000">
                          <a:solidFill>
                            <a:srgbClr val="EEECE1"/>
                          </a:solidFill>
                        </a:rPr>
                        <a:t>nd, 2023)</a:t>
                      </a:r>
                      <a:endParaRPr b="1" i="0" sz="2000" u="none" cap="none" strike="noStrike">
                        <a:solidFill>
                          <a:srgbClr val="EEECE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ATMS SDR/TDR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Validated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6/22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</a:tr>
              <a:tr h="33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MiRS EDRs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Provisional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6/22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OMPS Ozone (V8Pro) EDR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Provisional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6/22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</a:tr>
              <a:tr h="31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OMPS LP (SDR &amp; EDR)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Beta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6/22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Cloud Mask EDR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Beta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6/22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</a:tr>
              <a:tr h="29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AOD/ADP EDRs</a:t>
                      </a:r>
                      <a:endParaRPr sz="13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</a:rPr>
                        <a:t>Beta</a:t>
                      </a:r>
                      <a:endParaRPr sz="13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6/22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lternate Interior 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2021-01-02T15:15:15Z</dcterms:created>
  <dc:creator>L Zhou</dc:creator>
</cp:coreProperties>
</file>